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DDEA2-BAE3-480D-8414-7B1F41B265FF}" v="8" dt="2018-11-27T19:48:23.8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12/18/2018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333FC7-3598-4643-9E59-67BE4167BD93}"/>
              </a:ext>
            </a:extLst>
          </p:cNvPr>
          <p:cNvSpPr>
            <a:spLocks noGrp="1"/>
          </p:cNvSpPr>
          <p:nvPr>
            <p:ph type="ctrTitle"/>
          </p:nvPr>
        </p:nvSpPr>
        <p:spPr>
          <a:xfrm>
            <a:off x="829734" y="854529"/>
            <a:ext cx="5799665" cy="5148943"/>
          </a:xfrm>
        </p:spPr>
        <p:txBody>
          <a:bodyPr anchor="ctr">
            <a:normAutofit/>
          </a:bodyPr>
          <a:lstStyle/>
          <a:p>
            <a:r>
              <a:rPr lang="en-US" sz="6000"/>
              <a:t>EdPlan™ Connect</a:t>
            </a:r>
          </a:p>
        </p:txBody>
      </p:sp>
      <p:sp>
        <p:nvSpPr>
          <p:cNvPr id="10" name="Isosceles Triangle 9">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14" name="Freeform: Shape 13">
            <a:extLst>
              <a:ext uri="{FF2B5EF4-FFF2-40B4-BE49-F238E27FC236}">
                <a16:creationId xmlns:a16="http://schemas.microsoft.com/office/drawing/2014/main" id="{0F7CB8B2-5D0D-49C7-96F1-4D6B87089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3379" y="0"/>
            <a:ext cx="5438621" cy="6857999"/>
          </a:xfrm>
          <a:custGeom>
            <a:avLst/>
            <a:gdLst>
              <a:gd name="connsiteX0" fmla="*/ 0 w 5746768"/>
              <a:gd name="connsiteY0" fmla="*/ 0 h 6858000"/>
              <a:gd name="connsiteX1" fmla="*/ 1249825 w 5746768"/>
              <a:gd name="connsiteY1" fmla="*/ 0 h 6858000"/>
              <a:gd name="connsiteX2" fmla="*/ 1249825 w 5746768"/>
              <a:gd name="connsiteY2" fmla="*/ 8457 h 6858000"/>
              <a:gd name="connsiteX3" fmla="*/ 4794268 w 5746768"/>
              <a:gd name="connsiteY3" fmla="*/ 8457 h 6858000"/>
              <a:gd name="connsiteX4" fmla="*/ 4794268 w 5746768"/>
              <a:gd name="connsiteY4" fmla="*/ 0 h 6858000"/>
              <a:gd name="connsiteX5" fmla="*/ 5746768 w 5746768"/>
              <a:gd name="connsiteY5" fmla="*/ 0 h 6858000"/>
              <a:gd name="connsiteX6" fmla="*/ 5746768 w 5746768"/>
              <a:gd name="connsiteY6" fmla="*/ 6858000 h 6858000"/>
              <a:gd name="connsiteX7" fmla="*/ 5074930 w 5746768"/>
              <a:gd name="connsiteY7" fmla="*/ 6858000 h 6858000"/>
              <a:gd name="connsiteX8" fmla="*/ 4794268 w 5746768"/>
              <a:gd name="connsiteY8" fmla="*/ 6858000 h 6858000"/>
              <a:gd name="connsiteX9" fmla="*/ 1249825 w 5746768"/>
              <a:gd name="connsiteY9" fmla="*/ 6858000 h 6858000"/>
              <a:gd name="connsiteX10" fmla="*/ 1109383 w 5746768"/>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46768" h="6858000">
                <a:moveTo>
                  <a:pt x="0" y="0"/>
                </a:moveTo>
                <a:lnTo>
                  <a:pt x="1249825" y="0"/>
                </a:lnTo>
                <a:lnTo>
                  <a:pt x="1249825" y="8457"/>
                </a:lnTo>
                <a:lnTo>
                  <a:pt x="4794268" y="8457"/>
                </a:lnTo>
                <a:lnTo>
                  <a:pt x="4794268" y="0"/>
                </a:lnTo>
                <a:lnTo>
                  <a:pt x="5746768" y="0"/>
                </a:lnTo>
                <a:lnTo>
                  <a:pt x="5746768" y="6858000"/>
                </a:lnTo>
                <a:lnTo>
                  <a:pt x="5074930" y="6858000"/>
                </a:lnTo>
                <a:lnTo>
                  <a:pt x="4794268" y="6858000"/>
                </a:lnTo>
                <a:lnTo>
                  <a:pt x="1249825" y="6858000"/>
                </a:lnTo>
                <a:lnTo>
                  <a:pt x="1109383"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2FF1C3FB-9A5B-4AD3-9552-916CD436F22C}"/>
              </a:ext>
            </a:extLst>
          </p:cNvPr>
          <p:cNvSpPr>
            <a:spLocks noGrp="1"/>
          </p:cNvSpPr>
          <p:nvPr>
            <p:ph type="subTitle" idx="1"/>
          </p:nvPr>
        </p:nvSpPr>
        <p:spPr>
          <a:xfrm>
            <a:off x="7534654" y="1892300"/>
            <a:ext cx="3425445" cy="3073400"/>
          </a:xfrm>
        </p:spPr>
        <p:txBody>
          <a:bodyPr anchor="ctr">
            <a:normAutofit/>
          </a:bodyPr>
          <a:lstStyle/>
          <a:p>
            <a:pPr algn="l"/>
            <a:r>
              <a:rPr lang="en-US" sz="2000">
                <a:solidFill>
                  <a:srgbClr val="FFFFFF"/>
                </a:solidFill>
              </a:rPr>
              <a:t>November 2018 </a:t>
            </a:r>
          </a:p>
        </p:txBody>
      </p:sp>
      <p:sp>
        <p:nvSpPr>
          <p:cNvPr id="18" name="Isosceles Triangle 17">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95434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D19E0-7860-4D47-9909-AF4E087D65F7}"/>
              </a:ext>
            </a:extLst>
          </p:cNvPr>
          <p:cNvSpPr>
            <a:spLocks noGrp="1"/>
          </p:cNvSpPr>
          <p:nvPr>
            <p:ph type="title"/>
          </p:nvPr>
        </p:nvSpPr>
        <p:spPr/>
        <p:txBody>
          <a:bodyPr>
            <a:normAutofit fontScale="90000"/>
          </a:bodyPr>
          <a:lstStyle/>
          <a:p>
            <a:r>
              <a:rPr lang="en-US" dirty="0"/>
              <a:t>After the parent has signed, he or she clicks the “Apply Parent Response” button</a:t>
            </a:r>
          </a:p>
        </p:txBody>
      </p:sp>
      <p:pic>
        <p:nvPicPr>
          <p:cNvPr id="8194" name="Picture 2" descr="Shape">
            <a:extLst>
              <a:ext uri="{FF2B5EF4-FFF2-40B4-BE49-F238E27FC236}">
                <a16:creationId xmlns:a16="http://schemas.microsoft.com/office/drawing/2014/main" id="{D9651191-76E7-4081-871E-8FE725C1DF3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7323" y="1930400"/>
            <a:ext cx="8828830" cy="338015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44D93B1-32DE-414E-BC4F-C04D483E18AA}"/>
              </a:ext>
            </a:extLst>
          </p:cNvPr>
          <p:cNvSpPr txBox="1"/>
          <p:nvPr/>
        </p:nvSpPr>
        <p:spPr>
          <a:xfrm>
            <a:off x="973015" y="5662246"/>
            <a:ext cx="7151077" cy="646331"/>
          </a:xfrm>
          <a:prstGeom prst="rect">
            <a:avLst/>
          </a:prstGeom>
          <a:noFill/>
        </p:spPr>
        <p:txBody>
          <a:bodyPr wrap="square" rtlCol="0">
            <a:spAutoFit/>
          </a:bodyPr>
          <a:lstStyle/>
          <a:p>
            <a:r>
              <a:rPr lang="en-US" dirty="0"/>
              <a:t>This action applies the selected response and removes the “proposed” status of the finalized document</a:t>
            </a:r>
          </a:p>
        </p:txBody>
      </p:sp>
    </p:spTree>
    <p:extLst>
      <p:ext uri="{BB962C8B-B14F-4D97-AF65-F5344CB8AC3E}">
        <p14:creationId xmlns:p14="http://schemas.microsoft.com/office/powerpoint/2010/main" val="2260499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258ED-1BAA-4F5E-9DCF-37A7AC050C1B}"/>
              </a:ext>
            </a:extLst>
          </p:cNvPr>
          <p:cNvSpPr>
            <a:spLocks noGrp="1"/>
          </p:cNvSpPr>
          <p:nvPr>
            <p:ph type="title"/>
          </p:nvPr>
        </p:nvSpPr>
        <p:spPr>
          <a:xfrm>
            <a:off x="677334" y="609600"/>
            <a:ext cx="8596668" cy="1320800"/>
          </a:xfrm>
        </p:spPr>
        <p:txBody>
          <a:bodyPr/>
          <a:lstStyle/>
          <a:p>
            <a:r>
              <a:rPr lang="en-US"/>
              <a:t>To Do List</a:t>
            </a:r>
            <a:endParaRPr lang="en-US" dirty="0"/>
          </a:p>
        </p:txBody>
      </p:sp>
      <p:sp>
        <p:nvSpPr>
          <p:cNvPr id="3" name="Content Placeholder 2">
            <a:extLst>
              <a:ext uri="{FF2B5EF4-FFF2-40B4-BE49-F238E27FC236}">
                <a16:creationId xmlns:a16="http://schemas.microsoft.com/office/drawing/2014/main" id="{F6B21369-92DB-4796-8B4B-3690B26F2C07}"/>
              </a:ext>
            </a:extLst>
          </p:cNvPr>
          <p:cNvSpPr>
            <a:spLocks noGrp="1"/>
          </p:cNvSpPr>
          <p:nvPr>
            <p:ph idx="1"/>
          </p:nvPr>
        </p:nvSpPr>
        <p:spPr>
          <a:xfrm>
            <a:off x="677334" y="2160590"/>
            <a:ext cx="8596668" cy="1051534"/>
          </a:xfrm>
        </p:spPr>
        <p:txBody>
          <a:bodyPr/>
          <a:lstStyle/>
          <a:p>
            <a:r>
              <a:rPr lang="en-US"/>
              <a:t>When a Parent logs in to the parent portal, his or her landing page is the To-Do-List. When the parent has documents that need to be reviewed or signed, they will be displayed in the list.</a:t>
            </a:r>
            <a:endParaRPr lang="en-US" dirty="0"/>
          </a:p>
        </p:txBody>
      </p:sp>
      <p:pic>
        <p:nvPicPr>
          <p:cNvPr id="9218" name="Picture 2" descr="Shape">
            <a:extLst>
              <a:ext uri="{FF2B5EF4-FFF2-40B4-BE49-F238E27FC236}">
                <a16:creationId xmlns:a16="http://schemas.microsoft.com/office/drawing/2014/main" id="{F98D269F-19F8-44D0-A992-9168FD958B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079" y="3212124"/>
            <a:ext cx="9042060" cy="3645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9645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F16E8-5D59-46E1-99DD-9A2E5BD6AE7D}"/>
              </a:ext>
            </a:extLst>
          </p:cNvPr>
          <p:cNvSpPr>
            <a:spLocks noGrp="1"/>
          </p:cNvSpPr>
          <p:nvPr>
            <p:ph type="title"/>
          </p:nvPr>
        </p:nvSpPr>
        <p:spPr/>
        <p:txBody>
          <a:bodyPr/>
          <a:lstStyle/>
          <a:p>
            <a:r>
              <a:rPr lang="en-US" dirty="0"/>
              <a:t>Completed Actions</a:t>
            </a:r>
          </a:p>
        </p:txBody>
      </p:sp>
      <p:sp>
        <p:nvSpPr>
          <p:cNvPr id="3" name="Content Placeholder 2">
            <a:extLst>
              <a:ext uri="{FF2B5EF4-FFF2-40B4-BE49-F238E27FC236}">
                <a16:creationId xmlns:a16="http://schemas.microsoft.com/office/drawing/2014/main" id="{959CC615-323A-4C89-975E-F129B6F21240}"/>
              </a:ext>
            </a:extLst>
          </p:cNvPr>
          <p:cNvSpPr>
            <a:spLocks noGrp="1"/>
          </p:cNvSpPr>
          <p:nvPr>
            <p:ph idx="1"/>
          </p:nvPr>
        </p:nvSpPr>
        <p:spPr>
          <a:xfrm>
            <a:off x="677334" y="2160589"/>
            <a:ext cx="8596668" cy="688119"/>
          </a:xfrm>
        </p:spPr>
        <p:txBody>
          <a:bodyPr/>
          <a:lstStyle/>
          <a:p>
            <a:r>
              <a:rPr lang="en-US" dirty="0"/>
              <a:t>The Parent can also click on the Completed Actions link in the blue bar to review any previous actions he or she has completed</a:t>
            </a:r>
          </a:p>
        </p:txBody>
      </p:sp>
      <p:pic>
        <p:nvPicPr>
          <p:cNvPr id="10242" name="Picture 2" descr="Shape">
            <a:extLst>
              <a:ext uri="{FF2B5EF4-FFF2-40B4-BE49-F238E27FC236}">
                <a16:creationId xmlns:a16="http://schemas.microsoft.com/office/drawing/2014/main" id="{974E4E9D-7B91-42D3-8E72-2DD7631D7F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384" y="3078897"/>
            <a:ext cx="9541456" cy="3779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75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67AB-E790-47E2-BFCB-C0988BBE7174}"/>
              </a:ext>
            </a:extLst>
          </p:cNvPr>
          <p:cNvSpPr>
            <a:spLocks noGrp="1"/>
          </p:cNvSpPr>
          <p:nvPr>
            <p:ph type="title"/>
          </p:nvPr>
        </p:nvSpPr>
        <p:spPr/>
        <p:txBody>
          <a:bodyPr/>
          <a:lstStyle/>
          <a:p>
            <a:r>
              <a:rPr lang="en-US" dirty="0"/>
              <a:t>Case Manager</a:t>
            </a:r>
          </a:p>
        </p:txBody>
      </p:sp>
      <p:sp>
        <p:nvSpPr>
          <p:cNvPr id="3" name="Content Placeholder 2">
            <a:extLst>
              <a:ext uri="{FF2B5EF4-FFF2-40B4-BE49-F238E27FC236}">
                <a16:creationId xmlns:a16="http://schemas.microsoft.com/office/drawing/2014/main" id="{95CDC630-2B42-4A21-B481-88C60B1B8022}"/>
              </a:ext>
            </a:extLst>
          </p:cNvPr>
          <p:cNvSpPr>
            <a:spLocks noGrp="1"/>
          </p:cNvSpPr>
          <p:nvPr>
            <p:ph idx="1"/>
          </p:nvPr>
        </p:nvSpPr>
        <p:spPr>
          <a:xfrm>
            <a:off x="677334" y="2160590"/>
            <a:ext cx="8596668" cy="922580"/>
          </a:xfrm>
        </p:spPr>
        <p:txBody>
          <a:bodyPr/>
          <a:lstStyle/>
          <a:p>
            <a:r>
              <a:rPr lang="en-US" dirty="0"/>
              <a:t>The Parent can review the district contact listed for his or her student under Case Manager</a:t>
            </a:r>
          </a:p>
        </p:txBody>
      </p:sp>
      <p:pic>
        <p:nvPicPr>
          <p:cNvPr id="11266" name="Picture 2" descr="Shape">
            <a:extLst>
              <a:ext uri="{FF2B5EF4-FFF2-40B4-BE49-F238E27FC236}">
                <a16:creationId xmlns:a16="http://schemas.microsoft.com/office/drawing/2014/main" id="{C5E46554-9E04-4BB8-99CA-AB863D1DCE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86" y="2941984"/>
            <a:ext cx="8596668" cy="3458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4312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2857F-5FDD-424C-BF02-07E58707E836}"/>
              </a:ext>
            </a:extLst>
          </p:cNvPr>
          <p:cNvSpPr>
            <a:spLocks noGrp="1"/>
          </p:cNvSpPr>
          <p:nvPr>
            <p:ph type="title"/>
          </p:nvPr>
        </p:nvSpPr>
        <p:spPr/>
        <p:txBody>
          <a:bodyPr/>
          <a:lstStyle/>
          <a:p>
            <a:r>
              <a:rPr lang="en-US" dirty="0"/>
              <a:t>Documents</a:t>
            </a:r>
          </a:p>
        </p:txBody>
      </p:sp>
      <p:sp>
        <p:nvSpPr>
          <p:cNvPr id="3" name="Content Placeholder 2">
            <a:extLst>
              <a:ext uri="{FF2B5EF4-FFF2-40B4-BE49-F238E27FC236}">
                <a16:creationId xmlns:a16="http://schemas.microsoft.com/office/drawing/2014/main" id="{3ADF872F-6D52-4E45-BFC9-BA7DC73411A5}"/>
              </a:ext>
            </a:extLst>
          </p:cNvPr>
          <p:cNvSpPr>
            <a:spLocks noGrp="1"/>
          </p:cNvSpPr>
          <p:nvPr>
            <p:ph idx="1"/>
          </p:nvPr>
        </p:nvSpPr>
        <p:spPr>
          <a:xfrm>
            <a:off x="677334" y="2160589"/>
            <a:ext cx="8596668" cy="1121873"/>
          </a:xfrm>
        </p:spPr>
        <p:txBody>
          <a:bodyPr/>
          <a:lstStyle/>
          <a:p>
            <a:r>
              <a:rPr lang="en-US" dirty="0"/>
              <a:t>While logged in, the parent will be able to review any final documents associated with his or her child by clicking on the Documents link.</a:t>
            </a:r>
          </a:p>
          <a:p>
            <a:r>
              <a:rPr lang="en-US" dirty="0"/>
              <a:t>Clicking on a document listed in blue opens that document</a:t>
            </a:r>
          </a:p>
        </p:txBody>
      </p:sp>
      <p:pic>
        <p:nvPicPr>
          <p:cNvPr id="12290" name="Picture 2" descr="Shape">
            <a:extLst>
              <a:ext uri="{FF2B5EF4-FFF2-40B4-BE49-F238E27FC236}">
                <a16:creationId xmlns:a16="http://schemas.microsoft.com/office/drawing/2014/main" id="{BE8455E7-122F-4C63-95A4-1678B69040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738" y="3575539"/>
            <a:ext cx="7983416" cy="2672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0419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D9022-D888-4824-95AF-E90D0DF56D23}"/>
              </a:ext>
            </a:extLst>
          </p:cNvPr>
          <p:cNvSpPr>
            <a:spLocks noGrp="1"/>
          </p:cNvSpPr>
          <p:nvPr>
            <p:ph type="title"/>
          </p:nvPr>
        </p:nvSpPr>
        <p:spPr/>
        <p:txBody>
          <a:bodyPr/>
          <a:lstStyle/>
          <a:p>
            <a:r>
              <a:rPr lang="en-US" dirty="0"/>
              <a:t>Signing the IEP Document During an IEP Meeting</a:t>
            </a:r>
          </a:p>
        </p:txBody>
      </p:sp>
      <p:sp>
        <p:nvSpPr>
          <p:cNvPr id="3" name="Content Placeholder 2">
            <a:extLst>
              <a:ext uri="{FF2B5EF4-FFF2-40B4-BE49-F238E27FC236}">
                <a16:creationId xmlns:a16="http://schemas.microsoft.com/office/drawing/2014/main" id="{E9F9E125-A86A-48DC-A5A7-916611A4094A}"/>
              </a:ext>
            </a:extLst>
          </p:cNvPr>
          <p:cNvSpPr>
            <a:spLocks noGrp="1"/>
          </p:cNvSpPr>
          <p:nvPr>
            <p:ph idx="1"/>
          </p:nvPr>
        </p:nvSpPr>
        <p:spPr>
          <a:xfrm>
            <a:off x="677334" y="2160589"/>
            <a:ext cx="8596668" cy="1567349"/>
          </a:xfrm>
        </p:spPr>
        <p:txBody>
          <a:bodyPr/>
          <a:lstStyle/>
          <a:p>
            <a:r>
              <a:rPr lang="en-US" dirty="0"/>
              <a:t>If a Parent is present at an IEP meeting, he or she may be asked to sign the IEP documents electronically during the meeting. The parent will have the opportunity to sign into the Parent Connect Portal later to review the documents again. If signing during an IEP meeting, the parent will be asked to confirm some details and sign his or her name as seen in the two pictures.</a:t>
            </a:r>
          </a:p>
        </p:txBody>
      </p:sp>
      <p:pic>
        <p:nvPicPr>
          <p:cNvPr id="13314" name="Picture 2" descr="Shape">
            <a:extLst>
              <a:ext uri="{FF2B5EF4-FFF2-40B4-BE49-F238E27FC236}">
                <a16:creationId xmlns:a16="http://schemas.microsoft.com/office/drawing/2014/main" id="{62C2BAC3-0733-4AFC-BF7B-E1F63D24F1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615" y="4110038"/>
            <a:ext cx="3282827" cy="1943100"/>
          </a:xfrm>
          <a:prstGeom prst="rect">
            <a:avLst/>
          </a:prstGeom>
          <a:noFill/>
          <a:extLst>
            <a:ext uri="{909E8E84-426E-40DD-AFC4-6F175D3DCCD1}">
              <a14:hiddenFill xmlns:a14="http://schemas.microsoft.com/office/drawing/2010/main">
                <a:solidFill>
                  <a:srgbClr val="FFFFFF"/>
                </a:solidFill>
              </a14:hiddenFill>
            </a:ext>
          </a:extLst>
        </p:spPr>
      </p:pic>
      <p:pic>
        <p:nvPicPr>
          <p:cNvPr id="13318" name="Picture 6" descr="Shape">
            <a:extLst>
              <a:ext uri="{FF2B5EF4-FFF2-40B4-BE49-F238E27FC236}">
                <a16:creationId xmlns:a16="http://schemas.microsoft.com/office/drawing/2014/main" id="{F05C0D99-3A8E-40D8-97A8-7882BCE183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3902" y="4110038"/>
            <a:ext cx="4610100" cy="229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285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A2A94E6-5F20-4F78-A985-5B204EFA5EDC}"/>
              </a:ext>
            </a:extLst>
          </p:cNvPr>
          <p:cNvSpPr>
            <a:spLocks noGrp="1"/>
          </p:cNvSpPr>
          <p:nvPr>
            <p:ph type="title"/>
          </p:nvPr>
        </p:nvSpPr>
        <p:spPr/>
        <p:txBody>
          <a:bodyPr>
            <a:normAutofit fontScale="90000"/>
          </a:bodyPr>
          <a:lstStyle/>
          <a:p>
            <a:r>
              <a:rPr lang="en-US" dirty="0"/>
              <a:t>Parent responses and signatures can be seen by the district staff by navigating to the student’s history page, locating the relevant event, and clicking on the details button.</a:t>
            </a:r>
          </a:p>
        </p:txBody>
      </p:sp>
      <p:sp>
        <p:nvSpPr>
          <p:cNvPr id="5" name="Text Placeholder 4">
            <a:extLst>
              <a:ext uri="{FF2B5EF4-FFF2-40B4-BE49-F238E27FC236}">
                <a16:creationId xmlns:a16="http://schemas.microsoft.com/office/drawing/2014/main" id="{91EF3E5E-D0BC-419A-98D9-C9E36AB17C87}"/>
              </a:ext>
            </a:extLst>
          </p:cNvPr>
          <p:cNvSpPr>
            <a:spLocks noGrp="1"/>
          </p:cNvSpPr>
          <p:nvPr>
            <p:ph type="body" idx="1"/>
          </p:nvPr>
        </p:nvSpPr>
        <p:spPr/>
        <p:txBody>
          <a:bodyPr/>
          <a:lstStyle/>
          <a:p>
            <a:r>
              <a:rPr lang="en-US" dirty="0"/>
              <a:t>If the event has been signed, the parent signature and all parent response information will be displayed.</a:t>
            </a:r>
          </a:p>
        </p:txBody>
      </p:sp>
    </p:spTree>
    <p:extLst>
      <p:ext uri="{BB962C8B-B14F-4D97-AF65-F5344CB8AC3E}">
        <p14:creationId xmlns:p14="http://schemas.microsoft.com/office/powerpoint/2010/main" val="981362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2" name="Rectangle 21">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C09158F-91A9-4A44-A352-1433854D792B}"/>
              </a:ext>
            </a:extLst>
          </p:cNvPr>
          <p:cNvSpPr>
            <a:spLocks noGrp="1"/>
          </p:cNvSpPr>
          <p:nvPr>
            <p:ph type="title"/>
          </p:nvPr>
        </p:nvSpPr>
        <p:spPr>
          <a:xfrm>
            <a:off x="1507067" y="1397000"/>
            <a:ext cx="7766936" cy="2653836"/>
          </a:xfrm>
        </p:spPr>
        <p:txBody>
          <a:bodyPr vert="horz" lIns="91440" tIns="45720" rIns="91440" bIns="45720" rtlCol="0" anchor="b">
            <a:normAutofit/>
          </a:bodyPr>
          <a:lstStyle/>
          <a:p>
            <a:pPr algn="r"/>
            <a:r>
              <a:rPr lang="en-US" sz="5400"/>
              <a:t>All Questions should be directed to the ESLS EMS/McKay Office</a:t>
            </a:r>
          </a:p>
        </p:txBody>
      </p:sp>
      <p:sp>
        <p:nvSpPr>
          <p:cNvPr id="5" name="Text Placeholder 4">
            <a:extLst>
              <a:ext uri="{FF2B5EF4-FFF2-40B4-BE49-F238E27FC236}">
                <a16:creationId xmlns:a16="http://schemas.microsoft.com/office/drawing/2014/main" id="{8DDFF6F6-5A8F-46B4-B5AF-6097F73537EA}"/>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en-US" sz="1800" dirty="0"/>
              <a:t>754-321-3400 select #2</a:t>
            </a:r>
          </a:p>
        </p:txBody>
      </p:sp>
      <p:sp>
        <p:nvSpPr>
          <p:cNvPr id="24" name="Isosceles Triangle 23">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3">
              <a:alpha val="88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28" name="Straight Connector 27">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2"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1118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71D3-EE65-45DF-85F8-DA32C107F1C4}"/>
              </a:ext>
            </a:extLst>
          </p:cNvPr>
          <p:cNvSpPr>
            <a:spLocks noGrp="1"/>
          </p:cNvSpPr>
          <p:nvPr>
            <p:ph type="title"/>
          </p:nvPr>
        </p:nvSpPr>
        <p:spPr>
          <a:xfrm>
            <a:off x="643467" y="816638"/>
            <a:ext cx="3367359" cy="5224724"/>
          </a:xfrm>
        </p:spPr>
        <p:txBody>
          <a:bodyPr anchor="ctr">
            <a:normAutofit/>
          </a:bodyPr>
          <a:lstStyle/>
          <a:p>
            <a:pPr>
              <a:lnSpc>
                <a:spcPct val="90000"/>
              </a:lnSpc>
            </a:pPr>
            <a:r>
              <a:rPr lang="en-US" sz="3300" i="1" dirty="0"/>
              <a:t>Important note: </a:t>
            </a:r>
            <a:r>
              <a:rPr lang="en-US" sz="3300" dirty="0"/>
              <a:t>In order to receive alerts and </a:t>
            </a:r>
            <a:r>
              <a:rPr lang="en-US" sz="3300"/>
              <a:t>access to the </a:t>
            </a:r>
            <a:r>
              <a:rPr lang="en-US" sz="3300" dirty="0"/>
              <a:t>parent portal, parents must have both an email address and a 10-digit phone number in </a:t>
            </a:r>
            <a:r>
              <a:rPr lang="en-US" sz="3300" dirty="0" err="1"/>
              <a:t>EdPlan</a:t>
            </a:r>
            <a:r>
              <a:rPr lang="en-US" sz="3300" dirty="0"/>
              <a:t>.</a:t>
            </a:r>
          </a:p>
        </p:txBody>
      </p:sp>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78118B8-B7A7-4450-9A10-00ED85236EB6}"/>
              </a:ext>
            </a:extLst>
          </p:cNvPr>
          <p:cNvSpPr>
            <a:spLocks noGrp="1"/>
          </p:cNvSpPr>
          <p:nvPr>
            <p:ph idx="1"/>
          </p:nvPr>
        </p:nvSpPr>
        <p:spPr>
          <a:xfrm>
            <a:off x="4654295" y="816638"/>
            <a:ext cx="4619706" cy="5224724"/>
          </a:xfrm>
        </p:spPr>
        <p:txBody>
          <a:bodyPr anchor="ctr">
            <a:normAutofit/>
          </a:bodyPr>
          <a:lstStyle/>
          <a:p>
            <a:r>
              <a:rPr lang="en-US" err="1"/>
              <a:t>EdPlan</a:t>
            </a:r>
            <a:r>
              <a:rPr lang="en-US"/>
              <a:t> Connect allows parents and guardians to virtually access students’ IEP documents, submit responses, and electronically sign documents. The guide provides an overview of </a:t>
            </a:r>
            <a:r>
              <a:rPr lang="en-US" err="1"/>
              <a:t>EdPlan</a:t>
            </a:r>
            <a:r>
              <a:rPr lang="en-US"/>
              <a:t> Connect, including information on how parents review and sign documents.</a:t>
            </a:r>
          </a:p>
        </p:txBody>
      </p:sp>
    </p:spTree>
    <p:extLst>
      <p:ext uri="{BB962C8B-B14F-4D97-AF65-F5344CB8AC3E}">
        <p14:creationId xmlns:p14="http://schemas.microsoft.com/office/powerpoint/2010/main" val="1828776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FC770-73C9-4515-B0D5-24E13B764504}"/>
              </a:ext>
            </a:extLst>
          </p:cNvPr>
          <p:cNvSpPr>
            <a:spLocks noGrp="1"/>
          </p:cNvSpPr>
          <p:nvPr>
            <p:ph type="title"/>
          </p:nvPr>
        </p:nvSpPr>
        <p:spPr/>
        <p:txBody>
          <a:bodyPr/>
          <a:lstStyle/>
          <a:p>
            <a:r>
              <a:rPr lang="en-US" b="1" dirty="0"/>
              <a:t>The Process</a:t>
            </a:r>
            <a:endParaRPr lang="en-US" dirty="0"/>
          </a:p>
        </p:txBody>
      </p:sp>
      <p:sp>
        <p:nvSpPr>
          <p:cNvPr id="3" name="Content Placeholder 2">
            <a:extLst>
              <a:ext uri="{FF2B5EF4-FFF2-40B4-BE49-F238E27FC236}">
                <a16:creationId xmlns:a16="http://schemas.microsoft.com/office/drawing/2014/main" id="{504B9ED2-EF83-484E-8B9D-ABE96BBD1579}"/>
              </a:ext>
            </a:extLst>
          </p:cNvPr>
          <p:cNvSpPr>
            <a:spLocks noGrp="1"/>
          </p:cNvSpPr>
          <p:nvPr>
            <p:ph idx="1"/>
          </p:nvPr>
        </p:nvSpPr>
        <p:spPr>
          <a:xfrm>
            <a:off x="677334" y="2160589"/>
            <a:ext cx="8596668" cy="1754919"/>
          </a:xfrm>
        </p:spPr>
        <p:txBody>
          <a:bodyPr/>
          <a:lstStyle/>
          <a:p>
            <a:r>
              <a:rPr lang="en-US" dirty="0"/>
              <a:t>Whenever the IEP team creates a final IEP document for a student, the document will go into a “proposed” status until it is either accepted or rejected by a parent.</a:t>
            </a:r>
          </a:p>
          <a:p>
            <a:r>
              <a:rPr lang="en-US" dirty="0"/>
              <a:t>Students with final documents awaiting a parent response will have a blue envelope icon under the Compliance column in student information tables</a:t>
            </a:r>
          </a:p>
        </p:txBody>
      </p:sp>
      <p:pic>
        <p:nvPicPr>
          <p:cNvPr id="1032" name="Picture 8">
            <a:extLst>
              <a:ext uri="{FF2B5EF4-FFF2-40B4-BE49-F238E27FC236}">
                <a16:creationId xmlns:a16="http://schemas.microsoft.com/office/drawing/2014/main" id="{CBBE8BFC-77BC-4126-BB95-79966062E7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868" y="4114803"/>
            <a:ext cx="822960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5334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C0C-D27A-4CB3-B5FC-CA5B4A1CA84F}"/>
              </a:ext>
            </a:extLst>
          </p:cNvPr>
          <p:cNvSpPr>
            <a:spLocks noGrp="1"/>
          </p:cNvSpPr>
          <p:nvPr>
            <p:ph type="title"/>
          </p:nvPr>
        </p:nvSpPr>
        <p:spPr/>
        <p:txBody>
          <a:bodyPr/>
          <a:lstStyle/>
          <a:p>
            <a:r>
              <a:rPr lang="en-US" dirty="0"/>
              <a:t>What the parent receives</a:t>
            </a:r>
          </a:p>
        </p:txBody>
      </p:sp>
      <p:sp>
        <p:nvSpPr>
          <p:cNvPr id="3" name="Content Placeholder 2">
            <a:extLst>
              <a:ext uri="{FF2B5EF4-FFF2-40B4-BE49-F238E27FC236}">
                <a16:creationId xmlns:a16="http://schemas.microsoft.com/office/drawing/2014/main" id="{096119D4-E016-4276-8E4C-819C5F721C22}"/>
              </a:ext>
            </a:extLst>
          </p:cNvPr>
          <p:cNvSpPr>
            <a:spLocks noGrp="1"/>
          </p:cNvSpPr>
          <p:nvPr>
            <p:ph idx="1"/>
          </p:nvPr>
        </p:nvSpPr>
        <p:spPr>
          <a:xfrm>
            <a:off x="677334" y="2160589"/>
            <a:ext cx="8596668" cy="4319723"/>
          </a:xfrm>
        </p:spPr>
        <p:txBody>
          <a:bodyPr>
            <a:normAutofit fontScale="92500" lnSpcReduction="10000"/>
          </a:bodyPr>
          <a:lstStyle/>
          <a:p>
            <a:r>
              <a:rPr lang="en-US" dirty="0"/>
              <a:t>An email notification from edplanconnect@browardschools.com with a link to access the parent portal is sent that same night to all parents of the student in </a:t>
            </a:r>
            <a:r>
              <a:rPr lang="en-US" dirty="0" err="1"/>
              <a:t>EdPlan</a:t>
            </a:r>
            <a:r>
              <a:rPr lang="en-US" dirty="0"/>
              <a:t>.</a:t>
            </a:r>
          </a:p>
          <a:p>
            <a:r>
              <a:rPr lang="en-US" dirty="0"/>
              <a:t>The first email will contain the following:</a:t>
            </a:r>
            <a:br>
              <a:rPr lang="en-US" dirty="0"/>
            </a:br>
            <a:r>
              <a:rPr lang="en-US" dirty="0">
                <a:solidFill>
                  <a:srgbClr val="FF0000"/>
                </a:solidFill>
              </a:rPr>
              <a:t>To the Parents/Guardians of:</a:t>
            </a:r>
          </a:p>
          <a:p>
            <a:pPr marL="0" indent="0">
              <a:buNone/>
            </a:pPr>
            <a:r>
              <a:rPr lang="en-US" dirty="0">
                <a:solidFill>
                  <a:srgbClr val="FF0000"/>
                </a:solidFill>
              </a:rPr>
              <a:t>	Broward County Schools utilizes the </a:t>
            </a:r>
            <a:r>
              <a:rPr lang="en-US" dirty="0" err="1">
                <a:solidFill>
                  <a:srgbClr val="FF0000"/>
                </a:solidFill>
              </a:rPr>
              <a:t>EdPlan</a:t>
            </a:r>
            <a:r>
              <a:rPr lang="en-US" dirty="0">
                <a:solidFill>
                  <a:srgbClr val="FF0000"/>
                </a:solidFill>
              </a:rPr>
              <a:t> Connect Parent Portal to provide 	parent/guardians access to their student's information.</a:t>
            </a:r>
          </a:p>
          <a:p>
            <a:pPr marL="0" indent="0">
              <a:buNone/>
            </a:pPr>
            <a:r>
              <a:rPr lang="en-US" dirty="0">
                <a:solidFill>
                  <a:srgbClr val="FF0000"/>
                </a:solidFill>
              </a:rPr>
              <a:t>	You will use the following unique Access ID and Password to link your student to 	your </a:t>
            </a:r>
            <a:r>
              <a:rPr lang="en-US" dirty="0" err="1">
                <a:solidFill>
                  <a:srgbClr val="FF0000"/>
                </a:solidFill>
              </a:rPr>
              <a:t>EdPlan</a:t>
            </a:r>
            <a:r>
              <a:rPr lang="en-US" dirty="0">
                <a:solidFill>
                  <a:srgbClr val="FF0000"/>
                </a:solidFill>
              </a:rPr>
              <a:t> Connect Parent Portal Account. If you have multiple students, you 	will have a unique </a:t>
            </a:r>
            <a:r>
              <a:rPr lang="en-US" dirty="0" err="1">
                <a:solidFill>
                  <a:srgbClr val="FF0000"/>
                </a:solidFill>
              </a:rPr>
              <a:t>AccessID</a:t>
            </a:r>
            <a:r>
              <a:rPr lang="en-US" dirty="0">
                <a:solidFill>
                  <a:srgbClr val="FF0000"/>
                </a:solidFill>
              </a:rPr>
              <a:t> and Password for each student. Directions to set up 	your </a:t>
            </a:r>
            <a:r>
              <a:rPr lang="en-US" dirty="0" err="1">
                <a:solidFill>
                  <a:srgbClr val="FF0000"/>
                </a:solidFill>
              </a:rPr>
              <a:t>EdPlan</a:t>
            </a:r>
            <a:r>
              <a:rPr lang="en-US" dirty="0">
                <a:solidFill>
                  <a:srgbClr val="FF0000"/>
                </a:solidFill>
              </a:rPr>
              <a:t> Connect Parent Portal are included in this email. </a:t>
            </a:r>
          </a:p>
          <a:p>
            <a:endParaRPr lang="en-US" dirty="0"/>
          </a:p>
          <a:p>
            <a:r>
              <a:rPr lang="en-US" dirty="0"/>
              <a:t>Parents can use the </a:t>
            </a:r>
            <a:r>
              <a:rPr lang="en-US" dirty="0" err="1"/>
              <a:t>EdPlan</a:t>
            </a:r>
            <a:r>
              <a:rPr lang="en-US" dirty="0"/>
              <a:t> Connect parent portal anytime, but it is commonly used if they are unable to attend an IEP meeting or do not sign the IEP during the meeting</a:t>
            </a:r>
          </a:p>
        </p:txBody>
      </p:sp>
    </p:spTree>
    <p:extLst>
      <p:ext uri="{BB962C8B-B14F-4D97-AF65-F5344CB8AC3E}">
        <p14:creationId xmlns:p14="http://schemas.microsoft.com/office/powerpoint/2010/main" val="146073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51FC3FDB-04EC-42EC-A0AB-35A9810C4C04}"/>
              </a:ext>
            </a:extLst>
          </p:cNvPr>
          <p:cNvSpPr>
            <a:spLocks noGrp="1"/>
          </p:cNvSpPr>
          <p:nvPr>
            <p:ph type="title"/>
          </p:nvPr>
        </p:nvSpPr>
        <p:spPr>
          <a:xfrm>
            <a:off x="985969" y="4553712"/>
            <a:ext cx="8288032" cy="1096316"/>
          </a:xfrm>
        </p:spPr>
        <p:txBody>
          <a:bodyPr vert="horz" lIns="91440" tIns="45720" rIns="91440" bIns="45720" rtlCol="0" anchor="b">
            <a:normAutofit/>
          </a:bodyPr>
          <a:lstStyle/>
          <a:p>
            <a:pPr algn="ctr">
              <a:lnSpc>
                <a:spcPct val="90000"/>
              </a:lnSpc>
            </a:pPr>
            <a:r>
              <a:rPr lang="en-US" sz="1900" kern="1200">
                <a:solidFill>
                  <a:schemeClr val="accent1"/>
                </a:solidFill>
                <a:latin typeface="+mj-lt"/>
                <a:ea typeface="+mj-ea"/>
                <a:cs typeface="+mj-cs"/>
              </a:rPr>
              <a:t>After clicking on the link in the email, the parent will be taken to the EdPlan Connect parent portal to authenticate his or her identity, per FERPA requirements, by requesting and using an access code.</a:t>
            </a:r>
          </a:p>
        </p:txBody>
      </p:sp>
      <p:pic>
        <p:nvPicPr>
          <p:cNvPr id="3074" name="Picture 2" descr="Shape">
            <a:extLst>
              <a:ext uri="{FF2B5EF4-FFF2-40B4-BE49-F238E27FC236}">
                <a16:creationId xmlns:a16="http://schemas.microsoft.com/office/drawing/2014/main" id="{99DB2545-D507-400F-83A5-0D8F8D3864A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68939" y="934222"/>
            <a:ext cx="5522091" cy="3299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626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0A5D4-09FF-40E7-8A96-F7C885978428}"/>
              </a:ext>
            </a:extLst>
          </p:cNvPr>
          <p:cNvSpPr>
            <a:spLocks noGrp="1"/>
          </p:cNvSpPr>
          <p:nvPr>
            <p:ph type="title"/>
          </p:nvPr>
        </p:nvSpPr>
        <p:spPr/>
        <p:txBody>
          <a:bodyPr/>
          <a:lstStyle/>
          <a:p>
            <a:r>
              <a:rPr lang="en-US" dirty="0"/>
              <a:t>What happens next:</a:t>
            </a:r>
          </a:p>
        </p:txBody>
      </p:sp>
      <p:sp>
        <p:nvSpPr>
          <p:cNvPr id="3" name="Text Placeholder 2">
            <a:extLst>
              <a:ext uri="{FF2B5EF4-FFF2-40B4-BE49-F238E27FC236}">
                <a16:creationId xmlns:a16="http://schemas.microsoft.com/office/drawing/2014/main" id="{7DB7AE8B-EF58-4868-9F17-854CAB4DF462}"/>
              </a:ext>
            </a:extLst>
          </p:cNvPr>
          <p:cNvSpPr>
            <a:spLocks noGrp="1"/>
          </p:cNvSpPr>
          <p:nvPr>
            <p:ph type="body" idx="1"/>
          </p:nvPr>
        </p:nvSpPr>
        <p:spPr/>
        <p:txBody>
          <a:bodyPr/>
          <a:lstStyle/>
          <a:p>
            <a:r>
              <a:rPr lang="en-US" sz="1050" dirty="0"/>
              <a:t>Once the parent selects one of the three methods for receiving the access code, he or she clicks the “Request Access Code” button</a:t>
            </a:r>
          </a:p>
        </p:txBody>
      </p:sp>
      <p:sp>
        <p:nvSpPr>
          <p:cNvPr id="5" name="Text Placeholder 4">
            <a:extLst>
              <a:ext uri="{FF2B5EF4-FFF2-40B4-BE49-F238E27FC236}">
                <a16:creationId xmlns:a16="http://schemas.microsoft.com/office/drawing/2014/main" id="{897CA6D3-7E9D-41C6-8AFB-E80821F5E330}"/>
              </a:ext>
            </a:extLst>
          </p:cNvPr>
          <p:cNvSpPr>
            <a:spLocks noGrp="1"/>
          </p:cNvSpPr>
          <p:nvPr>
            <p:ph type="body" sz="quarter" idx="3"/>
          </p:nvPr>
        </p:nvSpPr>
        <p:spPr>
          <a:xfrm>
            <a:off x="5088383" y="1930400"/>
            <a:ext cx="4185618" cy="806845"/>
          </a:xfrm>
        </p:spPr>
        <p:txBody>
          <a:bodyPr/>
          <a:lstStyle/>
          <a:p>
            <a:r>
              <a:rPr lang="en-US" sz="1600" dirty="0"/>
              <a:t>Once the parent receives the code, he or she enters it in the field and clicks the “Login” button</a:t>
            </a:r>
          </a:p>
        </p:txBody>
      </p:sp>
      <p:pic>
        <p:nvPicPr>
          <p:cNvPr id="4098" name="Picture 2" descr="Shape">
            <a:extLst>
              <a:ext uri="{FF2B5EF4-FFF2-40B4-BE49-F238E27FC236}">
                <a16:creationId xmlns:a16="http://schemas.microsoft.com/office/drawing/2014/main" id="{9FE66B58-B58A-4D5B-A8DC-C6A55D9D36F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15676" y="3160541"/>
            <a:ext cx="4105848" cy="245779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Shape">
            <a:extLst>
              <a:ext uri="{FF2B5EF4-FFF2-40B4-BE49-F238E27FC236}">
                <a16:creationId xmlns:a16="http://schemas.microsoft.com/office/drawing/2014/main" id="{D20B9115-A2C2-490E-9750-259E653CE016}"/>
              </a:ext>
            </a:extLst>
          </p:cNvPr>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5118606" y="3198646"/>
            <a:ext cx="4124901" cy="2381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170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6771819F-0F8D-4EAE-A2B7-25E1A715F6F2}"/>
              </a:ext>
            </a:extLst>
          </p:cNvPr>
          <p:cNvSpPr>
            <a:spLocks noGrp="1"/>
          </p:cNvSpPr>
          <p:nvPr>
            <p:ph type="title"/>
          </p:nvPr>
        </p:nvSpPr>
        <p:spPr>
          <a:xfrm>
            <a:off x="985969" y="4553712"/>
            <a:ext cx="8288032" cy="1096316"/>
          </a:xfrm>
        </p:spPr>
        <p:txBody>
          <a:bodyPr vert="horz" lIns="91440" tIns="45720" rIns="91440" bIns="45720" rtlCol="0" anchor="b">
            <a:normAutofit/>
          </a:bodyPr>
          <a:lstStyle/>
          <a:p>
            <a:pPr algn="ctr">
              <a:lnSpc>
                <a:spcPct val="90000"/>
              </a:lnSpc>
            </a:pPr>
            <a:r>
              <a:rPr lang="en-US" sz="1900" kern="1200">
                <a:solidFill>
                  <a:schemeClr val="accent1"/>
                </a:solidFill>
                <a:latin typeface="+mj-lt"/>
                <a:ea typeface="+mj-ea"/>
                <a:cs typeface="+mj-cs"/>
              </a:rPr>
              <a:t>The parent is then taken to the To-Do List where any documents awaiting a response are displayed. The parent can click on the IEP document or click the pencil under Respond to review and sign the document.</a:t>
            </a:r>
          </a:p>
        </p:txBody>
      </p:sp>
      <p:pic>
        <p:nvPicPr>
          <p:cNvPr id="5122" name="Picture 2" descr="Shape">
            <a:extLst>
              <a:ext uri="{FF2B5EF4-FFF2-40B4-BE49-F238E27FC236}">
                <a16:creationId xmlns:a16="http://schemas.microsoft.com/office/drawing/2014/main" id="{FAD631EA-3FD7-4708-AF8A-4E47AED39A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968" y="437322"/>
            <a:ext cx="8288033" cy="379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3465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D4040-512D-48AB-80A8-9EE3FEEDD474}"/>
              </a:ext>
            </a:extLst>
          </p:cNvPr>
          <p:cNvSpPr>
            <a:spLocks noGrp="1"/>
          </p:cNvSpPr>
          <p:nvPr>
            <p:ph type="title"/>
          </p:nvPr>
        </p:nvSpPr>
        <p:spPr/>
        <p:txBody>
          <a:bodyPr>
            <a:normAutofit fontScale="90000"/>
          </a:bodyPr>
          <a:lstStyle/>
          <a:p>
            <a:r>
              <a:rPr lang="en-US" dirty="0"/>
              <a:t>The parent is taken to a confirmation page that allows him or her to submit a response</a:t>
            </a:r>
          </a:p>
        </p:txBody>
      </p:sp>
      <p:pic>
        <p:nvPicPr>
          <p:cNvPr id="6146" name="Picture 2" descr="Shape">
            <a:extLst>
              <a:ext uri="{FF2B5EF4-FFF2-40B4-BE49-F238E27FC236}">
                <a16:creationId xmlns:a16="http://schemas.microsoft.com/office/drawing/2014/main" id="{669E83CA-1F60-4AEB-9C56-89C7529BC20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334" y="1930400"/>
            <a:ext cx="8701128" cy="4669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4780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931EF-E709-41A8-80AF-3C72370540EA}"/>
              </a:ext>
            </a:extLst>
          </p:cNvPr>
          <p:cNvSpPr>
            <a:spLocks noGrp="1"/>
          </p:cNvSpPr>
          <p:nvPr>
            <p:ph type="title"/>
          </p:nvPr>
        </p:nvSpPr>
        <p:spPr/>
        <p:txBody>
          <a:bodyPr>
            <a:normAutofit fontScale="90000"/>
          </a:bodyPr>
          <a:lstStyle/>
          <a:p>
            <a:r>
              <a:rPr lang="en-US" sz="2800" dirty="0"/>
              <a:t>The parent can sign by using a computer mouse, or by using a stylus or finger on a tablet or iPad. The signature goes in the area circled in the picture below</a:t>
            </a:r>
          </a:p>
        </p:txBody>
      </p:sp>
      <p:pic>
        <p:nvPicPr>
          <p:cNvPr id="7170" name="Picture 2" descr="Shape">
            <a:extLst>
              <a:ext uri="{FF2B5EF4-FFF2-40B4-BE49-F238E27FC236}">
                <a16:creationId xmlns:a16="http://schemas.microsoft.com/office/drawing/2014/main" id="{D7163992-0FDF-42A4-93BE-C8BE4F54AFE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2143137"/>
            <a:ext cx="7795845" cy="3905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2066708"/>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12</TotalTime>
  <Words>576</Words>
  <Application>Microsoft Office PowerPoint</Application>
  <PresentationFormat>Widescreen</PresentationFormat>
  <Paragraphs>38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EdPlan™ Connect</vt:lpstr>
      <vt:lpstr>Important note: In order to receive alerts and access to the parent portal, parents must have both an email address and a 10-digit phone number in EdPlan.</vt:lpstr>
      <vt:lpstr>The Process</vt:lpstr>
      <vt:lpstr>What the parent receives</vt:lpstr>
      <vt:lpstr>After clicking on the link in the email, the parent will be taken to the EdPlan Connect parent portal to authenticate his or her identity, per FERPA requirements, by requesting and using an access code.</vt:lpstr>
      <vt:lpstr>What happens next:</vt:lpstr>
      <vt:lpstr>The parent is then taken to the To-Do List where any documents awaiting a response are displayed. The parent can click on the IEP document or click the pencil under Respond to review and sign the document.</vt:lpstr>
      <vt:lpstr>The parent is taken to a confirmation page that allows him or her to submit a response</vt:lpstr>
      <vt:lpstr>The parent can sign by using a computer mouse, or by using a stylus or finger on a tablet or iPad. The signature goes in the area circled in the picture below</vt:lpstr>
      <vt:lpstr>After the parent has signed, he or she clicks the “Apply Parent Response” button</vt:lpstr>
      <vt:lpstr>To Do List</vt:lpstr>
      <vt:lpstr>Completed Actions</vt:lpstr>
      <vt:lpstr>Case Manager</vt:lpstr>
      <vt:lpstr>Documents</vt:lpstr>
      <vt:lpstr>Signing the IEP Document During an IEP Meeting</vt:lpstr>
      <vt:lpstr>Parent responses and signatures can be seen by the district staff by navigating to the student’s history page, locating the relevant event, and clicking on the details button.</vt:lpstr>
      <vt:lpstr>All Questions should be directed to the ESLS EMS/McKay Office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EdPlan™ Connect</dc:title>
  <dc:creator>Tara A. Rodger</dc:creator>
  <cp:lastModifiedBy>Zuzel T. Rodriguez</cp:lastModifiedBy>
  <cp:revision>1</cp:revision>
  <cp:lastPrinted>2018-12-18T15:54:54Z</cp:lastPrinted>
  <dcterms:created xsi:type="dcterms:W3CDTF">2018-11-07T13:58:24Z</dcterms:created>
  <dcterms:modified xsi:type="dcterms:W3CDTF">2018-12-18T15:55:17Z</dcterms:modified>
</cp:coreProperties>
</file>